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9" r:id="rId3"/>
    <p:sldId id="261" r:id="rId4"/>
    <p:sldId id="260" r:id="rId5"/>
    <p:sldId id="276" r:id="rId6"/>
    <p:sldId id="275" r:id="rId7"/>
    <p:sldId id="265" r:id="rId8"/>
    <p:sldId id="268" r:id="rId9"/>
    <p:sldId id="269" r:id="rId10"/>
    <p:sldId id="271" r:id="rId11"/>
    <p:sldId id="272" r:id="rId12"/>
    <p:sldId id="26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2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51728-A785-4808-86BD-6A46639E1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A4C76-FA3C-4EF3-B871-263BBB479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38076-C781-4254-8812-153E050E9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8D94-CBAF-46F8-9DC0-C0FA1FEA7FD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8673D-C57F-4D47-99EC-D4CA5C605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99510-C72F-4D9A-A158-9407C0D7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67AF-07A0-4F99-A555-ED58CAC7B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21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16024-8FA0-4757-8837-C462B85DC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F08A05-B2BD-4C88-99E8-9AAB6728A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11A8F-967F-4F4B-A39A-2F02DCBBC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8D94-CBAF-46F8-9DC0-C0FA1FEA7FD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04F77-0499-4796-8F25-2FA831CC0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E97F5-8FA9-4360-B9E9-6CD1C702F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67AF-07A0-4F99-A555-ED58CAC7B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16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08C7A9-AA5E-4D06-83EA-4247898811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6F6C4A-5CE0-4D34-BC04-58C8586CC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F735F-5863-4A6C-A871-7EDC2311A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8D94-CBAF-46F8-9DC0-C0FA1FEA7FD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37AFC-5C4B-4C67-BE45-C5DAA1963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0D1DC-7AD0-4D30-8761-9F1C2F2A2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67AF-07A0-4F99-A555-ED58CAC7B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43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3448-B361-4877-A205-D2F160BEC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72284-3038-4121-A9E5-86136B66E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361E7-EE79-40A7-9453-3AA55F241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8D94-CBAF-46F8-9DC0-C0FA1FEA7FD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B8C61-4F21-43A7-B376-168198FB5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7D578-292F-4D32-B2C8-343F5D50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67AF-07A0-4F99-A555-ED58CAC7B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89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36BE-6108-4612-9229-CDAEE9615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1DCC1-F16F-4B76-B88B-18AA2F5C2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86B19-EFB4-4B51-9E0F-C5A3928AE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8D94-CBAF-46F8-9DC0-C0FA1FEA7FD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624B1-C238-4AFD-858A-EC8B7C8CA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924-D153-4893-9420-E9B719FB8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67AF-07A0-4F99-A555-ED58CAC7B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0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328DB-A73B-4C18-BECF-617F90F5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69402-6DD5-4174-975C-5983B756D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7BC91-5A81-4CA3-A838-D084103D4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E43D9-F4D2-4909-9C85-0AEDD61FD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8D94-CBAF-46F8-9DC0-C0FA1FEA7FD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334AC-5D9D-4CD1-9F99-D61BA43F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1ED32-BE23-4A42-AEC9-0654BC3F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67AF-07A0-4F99-A555-ED58CAC7B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00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9734-858D-4C4A-8B81-84B5ACB2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85BF8-A46A-4957-B23B-48983DF9A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B3ABC-B60F-4F16-8567-DAC45F2DB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76838E-E6EE-445E-AD7D-449C3B6B5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95E006-BB90-4032-B241-497478640C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26E799-5F54-43DD-91AF-690C0CA2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8D94-CBAF-46F8-9DC0-C0FA1FEA7FD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88349-569C-4246-A508-C094E76B3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E719BB-0C4F-44D2-B9F3-0B60052E3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67AF-07A0-4F99-A555-ED58CAC7B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8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3D55E-05CB-4C6B-9BCE-3D5CA0141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966B97-2DE5-41F0-B37D-1613C0AF8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8D94-CBAF-46F8-9DC0-C0FA1FEA7FD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D11060-AD0E-451E-9BD6-50892E844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9E71E-CE98-4D6D-88DE-7605E29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67AF-07A0-4F99-A555-ED58CAC7B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20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CEAED5-0D9E-4EFF-840C-CF9005E3E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8D94-CBAF-46F8-9DC0-C0FA1FEA7FD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FE06C5-03E8-47CC-8271-01B671F3F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91AAB-33FA-4082-B42B-F081BCF20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67AF-07A0-4F99-A555-ED58CAC7B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89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228BF-5D21-42B6-9C3D-06E658421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0F08E-FC56-4B11-856C-7B750344E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598137-22F8-49C5-B676-C7D21CD25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959FA-122E-4DFC-B0DE-48A88FFE6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8D94-CBAF-46F8-9DC0-C0FA1FEA7FD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7ED8C-BB53-49CE-89A6-9A8ED630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DED84-17D7-44FF-9CA6-64FDF83CD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67AF-07A0-4F99-A555-ED58CAC7B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3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2865-F556-45CC-9D08-5AA7449C0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700D3F-F4E7-4915-9010-51CAB32CDD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97BA31-8F24-43F2-85DC-B4A47DF2B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009D6-F6F9-4B9E-A5C7-1752D42B7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8D94-CBAF-46F8-9DC0-C0FA1FEA7FD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00EE6-6184-401D-A845-80DDFB654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23A13-AB7D-46EF-A33B-5361B2B8A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67AF-07A0-4F99-A555-ED58CAC7B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26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DFD5E-4944-4DD4-9DDD-0BBEDE976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D0D6E-F000-4681-AEA2-DF396F4E7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8F7CC-94D9-449B-B764-C01261975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48D94-CBAF-46F8-9DC0-C0FA1FEA7FD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8A2D1-EBBE-466E-B509-13C127F39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39CDC-4D08-4EAD-8F02-DF6BD6FB7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167AF-07A0-4F99-A555-ED58CAC7B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38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9B0E7-0D08-41F0-BFB0-AB9993890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6430"/>
            <a:ext cx="9144000" cy="681589"/>
          </a:xfrm>
        </p:spPr>
        <p:txBody>
          <a:bodyPr>
            <a:normAutofit fontScale="90000"/>
          </a:bodyPr>
          <a:lstStyle/>
          <a:p>
            <a:r>
              <a:rPr lang="en-US" dirty="0"/>
              <a:t>Corian – Primary Findings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6F4B0-0F8E-4AB3-8602-7A48A9607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7534" y="1927823"/>
            <a:ext cx="10828866" cy="4286710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romanUcPeriod"/>
            </a:pPr>
            <a:r>
              <a:rPr lang="en-US" sz="2000" dirty="0"/>
              <a:t>Product/family groupings</a:t>
            </a:r>
          </a:p>
          <a:p>
            <a:pPr marL="971550" lvl="1" indent="-514350" algn="l">
              <a:buFont typeface="+mj-lt"/>
              <a:buAutoNum type="romanUcPeriod"/>
            </a:pPr>
            <a:r>
              <a:rPr lang="en-US" sz="1800" dirty="0"/>
              <a:t>Families are a potentially useful way to group products—based on kernel density estimates and similar transition relationships when grouping by families or products</a:t>
            </a:r>
          </a:p>
          <a:p>
            <a:pPr marL="514350" indent="-514350" algn="l">
              <a:buFont typeface="+mj-lt"/>
              <a:buAutoNum type="romanUcPeriod"/>
            </a:pPr>
            <a:r>
              <a:rPr lang="en-US" sz="2000" dirty="0"/>
              <a:t>Two ways of forecasting/punting transitions:</a:t>
            </a:r>
          </a:p>
          <a:p>
            <a:pPr marL="971550" lvl="1" indent="-514350" algn="l">
              <a:buFont typeface="+mj-lt"/>
              <a:buAutoNum type="romanUcPeriod"/>
            </a:pPr>
            <a:r>
              <a:rPr lang="en-US" sz="1600" dirty="0"/>
              <a:t>Forecasting based on the interquartile range that describes family &amp; product groups</a:t>
            </a:r>
          </a:p>
          <a:p>
            <a:pPr marL="1428750" lvl="2" indent="-514350" algn="l">
              <a:buFont typeface="+mj-lt"/>
              <a:buAutoNum type="romanUcPeriod"/>
            </a:pPr>
            <a:r>
              <a:rPr lang="en-US" sz="1600" dirty="0"/>
              <a:t>43% of transitions have been performed 10 or more times in terms of family</a:t>
            </a:r>
          </a:p>
          <a:p>
            <a:pPr marL="1428750" lvl="2" indent="-514350" algn="l">
              <a:buFont typeface="+mj-lt"/>
              <a:buAutoNum type="romanUcPeriod"/>
            </a:pPr>
            <a:r>
              <a:rPr lang="en-US" sz="1600" dirty="0"/>
              <a:t>6% of transitions have been performed 10 or more times in terms of product</a:t>
            </a:r>
          </a:p>
          <a:p>
            <a:pPr marL="1428750" lvl="2" indent="-514350" algn="l">
              <a:buFont typeface="+mj-lt"/>
              <a:buAutoNum type="romanUcPeriod"/>
            </a:pPr>
            <a:r>
              <a:rPr lang="en-US" sz="1600" dirty="0"/>
              <a:t>Estimated transition sheets saved ~10,000 / year</a:t>
            </a:r>
          </a:p>
          <a:p>
            <a:pPr marL="971550" lvl="1" indent="-514350" algn="l">
              <a:buFont typeface="+mj-lt"/>
              <a:buAutoNum type="romanUcPeriod"/>
            </a:pPr>
            <a:r>
              <a:rPr lang="en-US" sz="1600" dirty="0"/>
              <a:t>Forecasting on “rolled up” clusters (product groups rolled into 3 categories)</a:t>
            </a:r>
          </a:p>
          <a:p>
            <a:pPr marL="1428750" lvl="2" indent="-514350" algn="l">
              <a:buFont typeface="+mj-lt"/>
              <a:buAutoNum type="romanUcPeriod"/>
            </a:pPr>
            <a:r>
              <a:rPr lang="en-US" sz="1600" dirty="0"/>
              <a:t>Identified 3 clusters based on IQR and median</a:t>
            </a:r>
          </a:p>
          <a:p>
            <a:pPr marL="1428750" lvl="2" indent="-514350" algn="l">
              <a:buFont typeface="+mj-lt"/>
              <a:buAutoNum type="romanUcPeriod"/>
            </a:pPr>
            <a:r>
              <a:rPr lang="en-US" sz="1600" dirty="0"/>
              <a:t>New product transitions can be “binned” into most unpredictable cluster (cluster 3) to forecast </a:t>
            </a:r>
          </a:p>
          <a:p>
            <a:pPr marL="971550" lvl="1" indent="-514350" algn="l">
              <a:buFont typeface="+mj-lt"/>
              <a:buAutoNum type="romanUcPeriod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21810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2EB3011-0211-4835-BA6A-48C86D5829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" t="5837" r="7736" b="6407"/>
          <a:stretch/>
        </p:blipFill>
        <p:spPr>
          <a:xfrm>
            <a:off x="0" y="0"/>
            <a:ext cx="3488635" cy="3478173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E51C4C64-AD22-4F91-8B86-16CD2A0D40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" t="5837" r="7419" b="6407"/>
          <a:stretch/>
        </p:blipFill>
        <p:spPr>
          <a:xfrm>
            <a:off x="3657599" y="0"/>
            <a:ext cx="3438939" cy="3428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49F57D-3D75-4240-99E5-953FAE2BE4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" t="5909" r="7737" b="6334"/>
          <a:stretch/>
        </p:blipFill>
        <p:spPr>
          <a:xfrm>
            <a:off x="17821" y="3429000"/>
            <a:ext cx="3485721" cy="342900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58EA7831-78A5-4A0D-982E-3F2FA9D67C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8" t="5908" r="8197" b="7522"/>
          <a:stretch/>
        </p:blipFill>
        <p:spPr>
          <a:xfrm>
            <a:off x="3657599" y="3428625"/>
            <a:ext cx="3418175" cy="3428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024DBF-068E-42F6-8EA5-94A698428600}"/>
              </a:ext>
            </a:extLst>
          </p:cNvPr>
          <p:cNvSpPr txBox="1"/>
          <p:nvPr/>
        </p:nvSpPr>
        <p:spPr>
          <a:xfrm>
            <a:off x="7021996" y="2289199"/>
            <a:ext cx="51521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dirty="0"/>
              <a:t>2-parameter ‘Burr’ distribution highlighted as common distribution between all quadrants</a:t>
            </a:r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dirty="0"/>
              <a:t>Not enough data in 3</a:t>
            </a:r>
            <a:r>
              <a:rPr lang="en-US" baseline="30000" dirty="0"/>
              <a:t>rd</a:t>
            </a:r>
            <a:r>
              <a:rPr lang="en-US" dirty="0"/>
              <a:t> quadrant; order of magnitude higher </a:t>
            </a:r>
            <a:r>
              <a:rPr lang="en-US" dirty="0" err="1"/>
              <a:t>sse</a:t>
            </a:r>
            <a:r>
              <a:rPr lang="en-US" dirty="0"/>
              <a:t> for all top 10 fits</a:t>
            </a:r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dirty="0"/>
              <a:t>We either omit quadrant 3 or group with another quadrant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F08F1F-3AA4-41EB-8BA6-AA2325793678}"/>
              </a:ext>
            </a:extLst>
          </p:cNvPr>
          <p:cNvSpPr txBox="1"/>
          <p:nvPr/>
        </p:nvSpPr>
        <p:spPr>
          <a:xfrm>
            <a:off x="7265502" y="159207"/>
            <a:ext cx="4865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III. Forecasting on Quadrants – Grouping by Family</a:t>
            </a:r>
          </a:p>
        </p:txBody>
      </p:sp>
    </p:spTree>
    <p:extLst>
      <p:ext uri="{BB962C8B-B14F-4D97-AF65-F5344CB8AC3E}">
        <p14:creationId xmlns:p14="http://schemas.microsoft.com/office/powerpoint/2010/main" val="1050302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6E36EC-B48E-4763-A41D-02CAF5C7F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588" y="4109877"/>
            <a:ext cx="3188205" cy="2656838"/>
          </a:xfrm>
          <a:prstGeom prst="rect">
            <a:avLst/>
          </a:prstGeom>
        </p:spPr>
      </p:pic>
      <p:pic>
        <p:nvPicPr>
          <p:cNvPr id="10" name="Picture 9" descr="A close up of a computer&#10;&#10;Description automatically generated">
            <a:extLst>
              <a:ext uri="{FF2B5EF4-FFF2-40B4-BE49-F238E27FC236}">
                <a16:creationId xmlns:a16="http://schemas.microsoft.com/office/drawing/2014/main" id="{CE8A6939-96C8-46AC-8665-09D1EBE3C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218" y="47276"/>
            <a:ext cx="4106610" cy="4106610"/>
          </a:xfrm>
          <a:prstGeom prst="rect">
            <a:avLst/>
          </a:prstGeom>
        </p:spPr>
      </p:pic>
      <p:pic>
        <p:nvPicPr>
          <p:cNvPr id="12" name="Picture 11" descr="A close up of a mans face&#10;&#10;Description automatically generated">
            <a:extLst>
              <a:ext uri="{FF2B5EF4-FFF2-40B4-BE49-F238E27FC236}">
                <a16:creationId xmlns:a16="http://schemas.microsoft.com/office/drawing/2014/main" id="{B7E98A7B-C4FC-4E1C-8EAE-B7F3EAC26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7" y="3814146"/>
            <a:ext cx="3652625" cy="3043854"/>
          </a:xfrm>
          <a:prstGeom prst="rect">
            <a:avLst/>
          </a:prstGeom>
        </p:spPr>
      </p:pic>
      <p:pic>
        <p:nvPicPr>
          <p:cNvPr id="14" name="Picture 13" descr="A picture containing white, computer&#10;&#10;Description automatically generated">
            <a:extLst>
              <a:ext uri="{FF2B5EF4-FFF2-40B4-BE49-F238E27FC236}">
                <a16:creationId xmlns:a16="http://schemas.microsoft.com/office/drawing/2014/main" id="{E8CD405B-7FA5-46E8-B073-6F36EB3D92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" y="47276"/>
            <a:ext cx="4194351" cy="4194351"/>
          </a:xfrm>
          <a:prstGeom prst="rect">
            <a:avLst/>
          </a:prstGeom>
        </p:spPr>
      </p:pic>
      <p:pic>
        <p:nvPicPr>
          <p:cNvPr id="17" name="Picture 1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A81AC027-516A-4C00-B917-AF94EC2B55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826" y="1019620"/>
            <a:ext cx="4155308" cy="4155308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91BAC4-5CE4-4330-9AD2-A4BC10890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01" y="4870298"/>
            <a:ext cx="2323397" cy="193616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DC58C49-66F6-4BBD-9B88-4A622602FCF0}"/>
              </a:ext>
            </a:extLst>
          </p:cNvPr>
          <p:cNvSpPr/>
          <p:nvPr/>
        </p:nvSpPr>
        <p:spPr>
          <a:xfrm>
            <a:off x="4007930" y="120551"/>
            <a:ext cx="41066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dirty="0"/>
              <a:t>Same analysis repeated for 3 clusters on products (left) and families (right) and all data (below)</a:t>
            </a:r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dirty="0"/>
              <a:t>Very similar behavior; robust clusters</a:t>
            </a:r>
          </a:p>
        </p:txBody>
      </p:sp>
    </p:spTree>
    <p:extLst>
      <p:ext uri="{BB962C8B-B14F-4D97-AF65-F5344CB8AC3E}">
        <p14:creationId xmlns:p14="http://schemas.microsoft.com/office/powerpoint/2010/main" val="3588446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5C50D2-A68E-4103-A271-487F18E0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" r="34672" b="23121"/>
          <a:stretch/>
        </p:blipFill>
        <p:spPr>
          <a:xfrm>
            <a:off x="115328" y="650331"/>
            <a:ext cx="5384801" cy="5399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A3A628-7D77-403E-BFAD-D02DFDDA33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2" t="4827"/>
          <a:stretch/>
        </p:blipFill>
        <p:spPr>
          <a:xfrm>
            <a:off x="5748942" y="650331"/>
            <a:ext cx="2163438" cy="49724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019CCD-EF7A-4417-8351-9D3CA0760E6D}"/>
              </a:ext>
            </a:extLst>
          </p:cNvPr>
          <p:cNvSpPr txBox="1"/>
          <p:nvPr/>
        </p:nvSpPr>
        <p:spPr>
          <a:xfrm>
            <a:off x="8391157" y="2441942"/>
            <a:ext cx="28935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1600" dirty="0"/>
              <a:t>Alternative quadrant determination could be made by calculation of distance to origin; the further from the origin the more unpredictable the transition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4B41A8-1F59-4243-B48E-03A5EAB75898}"/>
              </a:ext>
            </a:extLst>
          </p:cNvPr>
          <p:cNvSpPr txBox="1"/>
          <p:nvPr/>
        </p:nvSpPr>
        <p:spPr>
          <a:xfrm>
            <a:off x="202675" y="-82093"/>
            <a:ext cx="3758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III. Forecasting on Quadrants</a:t>
            </a:r>
          </a:p>
        </p:txBody>
      </p:sp>
    </p:spTree>
    <p:extLst>
      <p:ext uri="{BB962C8B-B14F-4D97-AF65-F5344CB8AC3E}">
        <p14:creationId xmlns:p14="http://schemas.microsoft.com/office/powerpoint/2010/main" val="1879752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14F241-6AFA-4522-AB65-F4A211204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2" y="1226195"/>
            <a:ext cx="9144019" cy="457200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7E8D8A-60CB-4283-AD08-16DEF2288134}"/>
              </a:ext>
            </a:extLst>
          </p:cNvPr>
          <p:cNvCxnSpPr>
            <a:cxnSpLocks/>
          </p:cNvCxnSpPr>
          <p:nvPr/>
        </p:nvCxnSpPr>
        <p:spPr>
          <a:xfrm>
            <a:off x="3424755" y="2424233"/>
            <a:ext cx="0" cy="766234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153110-29E4-41BC-A319-4F0BA95BBD8F}"/>
              </a:ext>
            </a:extLst>
          </p:cNvPr>
          <p:cNvCxnSpPr>
            <a:cxnSpLocks/>
          </p:cNvCxnSpPr>
          <p:nvPr/>
        </p:nvCxnSpPr>
        <p:spPr>
          <a:xfrm>
            <a:off x="3424755" y="3372498"/>
            <a:ext cx="0" cy="1900767"/>
          </a:xfrm>
          <a:prstGeom prst="line">
            <a:avLst/>
          </a:pr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40CF0A-90C9-4C56-AD5E-DD130307CEF0}"/>
              </a:ext>
            </a:extLst>
          </p:cNvPr>
          <p:cNvCxnSpPr>
            <a:cxnSpLocks/>
          </p:cNvCxnSpPr>
          <p:nvPr/>
        </p:nvCxnSpPr>
        <p:spPr>
          <a:xfrm>
            <a:off x="4216388" y="1687630"/>
            <a:ext cx="0" cy="766234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F7869B-6D4E-42BB-98E1-F319FBDA5E0A}"/>
              </a:ext>
            </a:extLst>
          </p:cNvPr>
          <p:cNvCxnSpPr>
            <a:cxnSpLocks/>
          </p:cNvCxnSpPr>
          <p:nvPr/>
        </p:nvCxnSpPr>
        <p:spPr>
          <a:xfrm>
            <a:off x="4216388" y="2657065"/>
            <a:ext cx="0" cy="2616200"/>
          </a:xfrm>
          <a:prstGeom prst="line">
            <a:avLst/>
          </a:pr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3308C6D-0D5A-4874-8358-5326D1C0C34B}"/>
              </a:ext>
            </a:extLst>
          </p:cNvPr>
          <p:cNvCxnSpPr>
            <a:cxnSpLocks/>
          </p:cNvCxnSpPr>
          <p:nvPr/>
        </p:nvCxnSpPr>
        <p:spPr>
          <a:xfrm>
            <a:off x="5397486" y="4587462"/>
            <a:ext cx="3860800" cy="0"/>
          </a:xfrm>
          <a:prstGeom prst="line">
            <a:avLst/>
          </a:pr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0E6C579-7608-4746-B9DB-9A5689DA86E4}"/>
              </a:ext>
            </a:extLst>
          </p:cNvPr>
          <p:cNvCxnSpPr>
            <a:cxnSpLocks/>
          </p:cNvCxnSpPr>
          <p:nvPr/>
        </p:nvCxnSpPr>
        <p:spPr>
          <a:xfrm>
            <a:off x="8056022" y="4587462"/>
            <a:ext cx="0" cy="685803"/>
          </a:xfrm>
          <a:prstGeom prst="line">
            <a:avLst/>
          </a:pr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45B0F93-D1A2-4CFD-9987-C4B4B025820F}"/>
              </a:ext>
            </a:extLst>
          </p:cNvPr>
          <p:cNvCxnSpPr>
            <a:cxnSpLocks/>
          </p:cNvCxnSpPr>
          <p:nvPr/>
        </p:nvCxnSpPr>
        <p:spPr>
          <a:xfrm>
            <a:off x="8847655" y="3258198"/>
            <a:ext cx="0" cy="2015067"/>
          </a:xfrm>
          <a:prstGeom prst="line">
            <a:avLst/>
          </a:pr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FCE9470-2437-484D-8F55-CA43A6FB2CAB}"/>
              </a:ext>
            </a:extLst>
          </p:cNvPr>
          <p:cNvCxnSpPr>
            <a:cxnSpLocks/>
          </p:cNvCxnSpPr>
          <p:nvPr/>
        </p:nvCxnSpPr>
        <p:spPr>
          <a:xfrm>
            <a:off x="5389020" y="3258198"/>
            <a:ext cx="3860800" cy="0"/>
          </a:xfrm>
          <a:prstGeom prst="line">
            <a:avLst/>
          </a:pr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6D883F0-75DC-4EE8-B06D-103551D5C60B}"/>
              </a:ext>
            </a:extLst>
          </p:cNvPr>
          <p:cNvCxnSpPr/>
          <p:nvPr/>
        </p:nvCxnSpPr>
        <p:spPr>
          <a:xfrm flipV="1">
            <a:off x="9093186" y="1645298"/>
            <a:ext cx="0" cy="546100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F7ABF4DE-7995-4875-98A8-FDD6636935F5}"/>
              </a:ext>
            </a:extLst>
          </p:cNvPr>
          <p:cNvSpPr/>
          <p:nvPr/>
        </p:nvSpPr>
        <p:spPr>
          <a:xfrm>
            <a:off x="4140189" y="2466563"/>
            <a:ext cx="173566" cy="17356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1DFBEAB-12D1-44CF-ADA0-823368F8115A}"/>
              </a:ext>
            </a:extLst>
          </p:cNvPr>
          <p:cNvSpPr/>
          <p:nvPr/>
        </p:nvSpPr>
        <p:spPr>
          <a:xfrm>
            <a:off x="3337972" y="3188347"/>
            <a:ext cx="173566" cy="17356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BD7DD1-081C-49BD-8A6F-FCD8F3E23D17}"/>
              </a:ext>
            </a:extLst>
          </p:cNvPr>
          <p:cNvSpPr txBox="1"/>
          <p:nvPr/>
        </p:nvSpPr>
        <p:spPr>
          <a:xfrm>
            <a:off x="9298468" y="1360400"/>
            <a:ext cx="28935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Transition sheet distribution changes from normal to tailed the further along in total transition sheets for ordered dataset and creates spread in mean/median; </a:t>
            </a:r>
            <a:r>
              <a:rPr lang="en-US" sz="1600" b="1" dirty="0"/>
              <a:t>performance worsens and likelihood of a long transition sheet period increases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0A2767-EE55-4516-BA5B-3AA66FBF45A6}"/>
              </a:ext>
            </a:extLst>
          </p:cNvPr>
          <p:cNvSpPr txBox="1"/>
          <p:nvPr/>
        </p:nvSpPr>
        <p:spPr>
          <a:xfrm>
            <a:off x="5416407" y="2385210"/>
            <a:ext cx="28935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High risk operation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Moderate risk operation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Low risk operation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4323569-FC57-488B-A878-789C91A7699E}"/>
              </a:ext>
            </a:extLst>
          </p:cNvPr>
          <p:cNvSpPr/>
          <p:nvPr/>
        </p:nvSpPr>
        <p:spPr>
          <a:xfrm>
            <a:off x="6371147" y="1364927"/>
            <a:ext cx="24016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500 count window for moving average and median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CB2A86E-663C-4417-BFDE-6924632E6C91}"/>
              </a:ext>
            </a:extLst>
          </p:cNvPr>
          <p:cNvSpPr/>
          <p:nvPr/>
        </p:nvSpPr>
        <p:spPr>
          <a:xfrm>
            <a:off x="888499" y="1530988"/>
            <a:ext cx="33035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Two inflection points in log-scale indicate performance change; motion from common to special cause in performance behavior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21452F-5494-43DE-841A-3E42CCECD50F}"/>
              </a:ext>
            </a:extLst>
          </p:cNvPr>
          <p:cNvSpPr txBox="1"/>
          <p:nvPr/>
        </p:nvSpPr>
        <p:spPr>
          <a:xfrm>
            <a:off x="202675" y="-82093"/>
            <a:ext cx="5322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Separating Common From Special Causes</a:t>
            </a:r>
          </a:p>
        </p:txBody>
      </p:sp>
    </p:spTree>
    <p:extLst>
      <p:ext uri="{BB962C8B-B14F-4D97-AF65-F5344CB8AC3E}">
        <p14:creationId xmlns:p14="http://schemas.microsoft.com/office/powerpoint/2010/main" val="582156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1B820D2-29AC-4DE2-90F9-CFC62950BA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t="9817" r="9582" b="2120"/>
          <a:stretch/>
        </p:blipFill>
        <p:spPr>
          <a:xfrm>
            <a:off x="150828" y="3626961"/>
            <a:ext cx="6202837" cy="323103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7D6174-67A6-4395-A894-21085A55FD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6" t="9817" r="9111"/>
          <a:stretch/>
        </p:blipFill>
        <p:spPr>
          <a:xfrm>
            <a:off x="202675" y="235708"/>
            <a:ext cx="6150990" cy="33088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E77272-5B23-401B-8392-E1AE27D016C5}"/>
              </a:ext>
            </a:extLst>
          </p:cNvPr>
          <p:cNvSpPr txBox="1"/>
          <p:nvPr/>
        </p:nvSpPr>
        <p:spPr>
          <a:xfrm>
            <a:off x="6353664" y="3687419"/>
            <a:ext cx="577693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Evaluation: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Specific </a:t>
            </a:r>
            <a:r>
              <a:rPr lang="en-US" sz="1400" b="1" dirty="0"/>
              <a:t>product-to-product and family-to-family transitions improve with number of attempts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Behavior may be explained by scheduling preference for transitions known to perform well (discuss with engineers)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Transition attempts vs transition sheets should be an included relationship in the risk-reward evaluation for exploring (finding) better transition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Bimodal distribution on transition sheet loss for inter/intra family transitions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Inter family transition sheet losses are greater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Family-based transitions should be a valuable approach to ‘filling in’ data cavities in transition matrix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CB87CF3-EF55-4FF9-98AC-E81349B77D07}"/>
              </a:ext>
            </a:extLst>
          </p:cNvPr>
          <p:cNvSpPr/>
          <p:nvPr/>
        </p:nvSpPr>
        <p:spPr>
          <a:xfrm>
            <a:off x="1750958" y="3767667"/>
            <a:ext cx="994528" cy="145949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A420A7-93A5-49B5-82B8-B6215B2E620F}"/>
              </a:ext>
            </a:extLst>
          </p:cNvPr>
          <p:cNvSpPr/>
          <p:nvPr/>
        </p:nvSpPr>
        <p:spPr>
          <a:xfrm>
            <a:off x="1750958" y="5401101"/>
            <a:ext cx="994528" cy="62779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779138-3078-4242-A2E6-9FCB56D86837}"/>
              </a:ext>
            </a:extLst>
          </p:cNvPr>
          <p:cNvSpPr txBox="1"/>
          <p:nvPr/>
        </p:nvSpPr>
        <p:spPr>
          <a:xfrm>
            <a:off x="2745486" y="3930555"/>
            <a:ext cx="1733266" cy="64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predominantly intra family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07018-F397-4C96-99ED-F3F1878FDC75}"/>
              </a:ext>
            </a:extLst>
          </p:cNvPr>
          <p:cNvSpPr txBox="1"/>
          <p:nvPr/>
        </p:nvSpPr>
        <p:spPr>
          <a:xfrm>
            <a:off x="2877414" y="5401101"/>
            <a:ext cx="1733266" cy="64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predominantly inter family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9FE682-3DE2-4EE3-AC4E-E323275BC404}"/>
              </a:ext>
            </a:extLst>
          </p:cNvPr>
          <p:cNvSpPr txBox="1"/>
          <p:nvPr/>
        </p:nvSpPr>
        <p:spPr>
          <a:xfrm>
            <a:off x="6386031" y="1241663"/>
            <a:ext cx="577693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Scatter (top):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Dataset is grouped by product-to-product transition, plot is the median of the A-&gt;B transition losses vs the number of times the transition was made in a 2-year period. Inset is same, distinguished by family.</a:t>
            </a:r>
          </a:p>
          <a:p>
            <a:r>
              <a:rPr lang="en-US" sz="1400" dirty="0"/>
              <a:t>Kernel density estimate (KDE) (bottom)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Gaussian deposits are made on x-axis for every data entry where given family-to-family transition was made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Smoothing function is applied across gaussian deposits; portion of curve extends beyond 0 though non-real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Probability distributions are normalized by the total amount of data </a:t>
            </a:r>
            <a:r>
              <a:rPr lang="en-US" sz="1400" b="1" dirty="0"/>
              <a:t>(tall peaks centered near 0 indicate reliable transition profile)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F10D36-69FD-4A8A-AC18-AD02583CB0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7" r="1646"/>
          <a:stretch/>
        </p:blipFill>
        <p:spPr>
          <a:xfrm>
            <a:off x="1231275" y="368300"/>
            <a:ext cx="5025543" cy="18460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0D17E78-C738-4CAB-8C27-1B3CB894B1FC}"/>
              </a:ext>
            </a:extLst>
          </p:cNvPr>
          <p:cNvSpPr txBox="1"/>
          <p:nvPr/>
        </p:nvSpPr>
        <p:spPr>
          <a:xfrm>
            <a:off x="5121765" y="527808"/>
            <a:ext cx="974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By Family</a:t>
            </a:r>
            <a:endParaRPr 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8D9AAD-9F0A-417D-936C-308FBA44B6FC}"/>
              </a:ext>
            </a:extLst>
          </p:cNvPr>
          <p:cNvSpPr txBox="1"/>
          <p:nvPr/>
        </p:nvSpPr>
        <p:spPr>
          <a:xfrm>
            <a:off x="4868334" y="2345472"/>
            <a:ext cx="1227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By Product</a:t>
            </a:r>
            <a:endParaRPr lang="en-US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7D46E3-761D-4F44-BF55-0C9B88C2B6FF}"/>
              </a:ext>
            </a:extLst>
          </p:cNvPr>
          <p:cNvSpPr txBox="1"/>
          <p:nvPr/>
        </p:nvSpPr>
        <p:spPr>
          <a:xfrm>
            <a:off x="6371379" y="216107"/>
            <a:ext cx="5741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Establishing products/families as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8B528D-6869-4E96-B80E-5F1A15FC315A}"/>
              </a:ext>
            </a:extLst>
          </p:cNvPr>
          <p:cNvSpPr txBox="1"/>
          <p:nvPr/>
        </p:nvSpPr>
        <p:spPr>
          <a:xfrm>
            <a:off x="202675" y="-82093"/>
            <a:ext cx="3736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I. Product/Family Groupings</a:t>
            </a:r>
          </a:p>
        </p:txBody>
      </p:sp>
    </p:spTree>
    <p:extLst>
      <p:ext uri="{BB962C8B-B14F-4D97-AF65-F5344CB8AC3E}">
        <p14:creationId xmlns:p14="http://schemas.microsoft.com/office/powerpoint/2010/main" val="3077444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A927C3-FF71-4B8D-ACFC-D0AC6D6186E3}"/>
              </a:ext>
            </a:extLst>
          </p:cNvPr>
          <p:cNvSpPr txBox="1"/>
          <p:nvPr/>
        </p:nvSpPr>
        <p:spPr>
          <a:xfrm>
            <a:off x="101246" y="2282101"/>
            <a:ext cx="492980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Using more than 10 data points to compute family/product transitions gives the lowest spread between saved sheets and saved sheets w/ penalization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Using less stringent statistical criteria results in aborting transitions that are below the average of the dataset as a whole, i.e. these are probably not runaway transitions that should be aborted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If IQR based on too little data: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‘outliers’ incorrectly labeled as ‘in range’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Reason for upward trend in sheets saved from &gt;1 to &gt;4 groups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Aborting transitions that are less than the average transition sheets for whole dataset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Reason for &gt;6 to &gt;10 decrease in ‘saved sheets’ but increase in ‘saved sheets w/ mean subtract’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If IQR based on too much data (i.e. &gt;12)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Excluding data that could’ve resulted in valuable screening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F2E8B2-96AE-4C7D-9EC5-91331F7C8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1055" y="1733027"/>
            <a:ext cx="6867402" cy="42921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F9B7231-01FF-413E-9BA7-37D1735FF719}"/>
              </a:ext>
            </a:extLst>
          </p:cNvPr>
          <p:cNvSpPr/>
          <p:nvPr/>
        </p:nvSpPr>
        <p:spPr>
          <a:xfrm>
            <a:off x="9617586" y="2334851"/>
            <a:ext cx="1939411" cy="627798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99113-FA85-42D0-AAFE-1CED14E9A128}"/>
              </a:ext>
            </a:extLst>
          </p:cNvPr>
          <p:cNvSpPr txBox="1"/>
          <p:nvPr/>
        </p:nvSpPr>
        <p:spPr>
          <a:xfrm>
            <a:off x="64353" y="250776"/>
            <a:ext cx="49667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Algorithm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If transition sheets exceeds 1.5 * IQR + median for either family or product category, then abort the transition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Else if transition sheets exceeds 250 then abort the transition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To calculate the sheets saved subtract the </a:t>
            </a:r>
            <a:r>
              <a:rPr lang="en-US" sz="1400" b="1" dirty="0"/>
              <a:t>mean</a:t>
            </a:r>
            <a:r>
              <a:rPr lang="en-US" sz="1400" dirty="0"/>
              <a:t> transition sheets from the delta above the cutoff to simulate the number of sheets lost to transition after an abort </a:t>
            </a:r>
            <a:r>
              <a:rPr lang="en-US" sz="1400" i="1" dirty="0"/>
              <a:t>a new transition trial (i.e. add back an assumed loss)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F3307-5EF3-4CFB-A7CE-1C7C9E69C911}"/>
              </a:ext>
            </a:extLst>
          </p:cNvPr>
          <p:cNvSpPr txBox="1"/>
          <p:nvPr/>
        </p:nvSpPr>
        <p:spPr>
          <a:xfrm>
            <a:off x="5515180" y="748904"/>
            <a:ext cx="66124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Identifying product/family group size to determine expected transition sheets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D662A-E22A-4343-8C71-63FA02394A08}"/>
              </a:ext>
            </a:extLst>
          </p:cNvPr>
          <p:cNvSpPr txBox="1"/>
          <p:nvPr/>
        </p:nvSpPr>
        <p:spPr>
          <a:xfrm>
            <a:off x="202675" y="-82093"/>
            <a:ext cx="10922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II. Forecasting based on the interquartile range that describes family &amp; product groups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2088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3E32DE6-DE76-438C-86A4-BE866F7B27D7}"/>
              </a:ext>
            </a:extLst>
          </p:cNvPr>
          <p:cNvSpPr txBox="1"/>
          <p:nvPr/>
        </p:nvSpPr>
        <p:spPr>
          <a:xfrm>
            <a:off x="7088250" y="1197884"/>
            <a:ext cx="50108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Product and family statistics computed for 10 or more transitions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43% of transitions have been performed 10 or more times in terms of 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6% of transitions have been performed 10 or more times in terms of product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A3B7CD-77A2-43FF-A04D-E64C8EEC920E}"/>
              </a:ext>
            </a:extLst>
          </p:cNvPr>
          <p:cNvSpPr txBox="1"/>
          <p:nvPr/>
        </p:nvSpPr>
        <p:spPr>
          <a:xfrm>
            <a:off x="7088249" y="3259987"/>
            <a:ext cx="50108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Value Proposition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Algorithm as described results 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Mean </a:t>
            </a:r>
            <a:r>
              <a:rPr lang="en-US" sz="1400" dirty="0"/>
              <a:t>transition sheet loss for entire two-year period reduced from 46.7 sheets to 35.7 sheets (</a:t>
            </a:r>
            <a:r>
              <a:rPr lang="en-US" sz="1400" b="1" dirty="0"/>
              <a:t>23.4% reduction on average</a:t>
            </a:r>
            <a:r>
              <a:rPr lang="en-US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22249 transition sheets avoided (15% of total transitions sheets) </a:t>
            </a:r>
            <a:r>
              <a:rPr lang="en-US" sz="1400" dirty="0"/>
              <a:t>in 2-year period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40 jobs aborted due to exceeding product-wise cut-off, 58 jobs aborted due to exceeding family-wise cut-off, 51 jobs aborted due to exceeding 250 cut-off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Similar analysis applied to simple 250 cut-off results 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21.7% reduction in sheet loss average, 119 aborted jobs, 11788 saved sheets (8% of total transition sheets)</a:t>
            </a:r>
          </a:p>
          <a:p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1F71D-4603-4155-BDCB-2C9D6282D48A}"/>
              </a:ext>
            </a:extLst>
          </p:cNvPr>
          <p:cNvSpPr txBox="1"/>
          <p:nvPr/>
        </p:nvSpPr>
        <p:spPr>
          <a:xfrm>
            <a:off x="381019" y="482944"/>
            <a:ext cx="6612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Pareto-</a:t>
            </a:r>
            <a:r>
              <a:rPr lang="en-US" sz="2800" b="1" dirty="0" err="1"/>
              <a:t>ing</a:t>
            </a:r>
            <a:r>
              <a:rPr lang="en-US" sz="2800" b="1" dirty="0"/>
              <a:t> out origin of outlier screening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31342-85D8-4209-A6ED-8F123AF74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93" y="4212173"/>
            <a:ext cx="5291653" cy="26458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3736A0-3A68-404A-95B0-E131F4C16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469" y="1015174"/>
            <a:ext cx="5977898" cy="298894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70F5F41-BAA1-4E95-B9A5-701910A3DFE1}"/>
              </a:ext>
            </a:extLst>
          </p:cNvPr>
          <p:cNvSpPr/>
          <p:nvPr/>
        </p:nvSpPr>
        <p:spPr>
          <a:xfrm>
            <a:off x="3014222" y="2845282"/>
            <a:ext cx="924698" cy="583718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CEDBB-0D62-4C83-937F-0B78D12B8C30}"/>
              </a:ext>
            </a:extLst>
          </p:cNvPr>
          <p:cNvSpPr txBox="1"/>
          <p:nvPr/>
        </p:nvSpPr>
        <p:spPr>
          <a:xfrm flipH="1">
            <a:off x="1409699" y="4140886"/>
            <a:ext cx="49106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Black circles – upper box whisker = saved sheets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9DBC-9A46-4759-8960-8CA0C9BDC8CD}"/>
              </a:ext>
            </a:extLst>
          </p:cNvPr>
          <p:cNvSpPr txBox="1"/>
          <p:nvPr/>
        </p:nvSpPr>
        <p:spPr>
          <a:xfrm>
            <a:off x="202675" y="-82093"/>
            <a:ext cx="10922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II. Forecasting based on the interquartile range that describes family &amp; product groups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9782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91BAC4-5CE4-4330-9AD2-A4BC10890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17285"/>
            <a:ext cx="3768858" cy="31407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DC58C49-66F6-4BBD-9B88-4A622602FCF0}"/>
              </a:ext>
            </a:extLst>
          </p:cNvPr>
          <p:cNvSpPr/>
          <p:nvPr/>
        </p:nvSpPr>
        <p:spPr>
          <a:xfrm>
            <a:off x="5283267" y="1415950"/>
            <a:ext cx="64218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dirty="0"/>
              <a:t>Product -&gt; product transitions plotted against IQR and median</a:t>
            </a:r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dirty="0"/>
              <a:t>Selected 3 different clusters: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en-US" dirty="0"/>
              <a:t>IQR cutoff = 38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en-US" dirty="0"/>
              <a:t>Median cutoff = 29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7D53EE-9F5B-45BF-8801-A5FEB916A7CE}"/>
              </a:ext>
            </a:extLst>
          </p:cNvPr>
          <p:cNvSpPr/>
          <p:nvPr/>
        </p:nvSpPr>
        <p:spPr>
          <a:xfrm>
            <a:off x="5283267" y="3295270"/>
            <a:ext cx="66208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b="1" dirty="0"/>
              <a:t>Beginning-of-week performance can be forecasted</a:t>
            </a:r>
            <a:r>
              <a:rPr lang="en-US" dirty="0"/>
              <a:t> based on cluster profile of the schedule</a:t>
            </a:r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b="1" dirty="0"/>
              <a:t>End-of-week performance compared to forecast to diagnose and identify special events</a:t>
            </a:r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b="1" dirty="0"/>
              <a:t>Abort/punt can be determined by current transition sheet loss</a:t>
            </a:r>
            <a:r>
              <a:rPr lang="en-US" dirty="0"/>
              <a:t> position in the appropriate distribution</a:t>
            </a:r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dirty="0"/>
              <a:t>90</a:t>
            </a:r>
            <a:r>
              <a:rPr lang="en-US" baseline="30000" dirty="0"/>
              <a:t>th</a:t>
            </a:r>
            <a:r>
              <a:rPr lang="en-US" dirty="0"/>
              <a:t>, 95</a:t>
            </a:r>
            <a:r>
              <a:rPr lang="en-US" baseline="30000" dirty="0"/>
              <a:t>th</a:t>
            </a:r>
            <a:r>
              <a:rPr lang="en-US" dirty="0"/>
              <a:t>, and 98</a:t>
            </a:r>
            <a:r>
              <a:rPr lang="en-US" baseline="30000" dirty="0"/>
              <a:t>th</a:t>
            </a:r>
            <a:r>
              <a:rPr lang="en-US" dirty="0"/>
              <a:t> percentiles indicated by vertical lines</a:t>
            </a:r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dirty="0"/>
              <a:t>CDF in solid line</a:t>
            </a:r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dirty="0"/>
              <a:t>PDF in dotted line</a:t>
            </a:r>
          </a:p>
          <a:p>
            <a:pPr marL="400050" indent="-400050">
              <a:buFont typeface="Arial" panose="020B0604020202020204" pitchFamily="34" charset="0"/>
              <a:buChar char="•"/>
            </a:pPr>
            <a:endParaRPr lang="en-US" dirty="0"/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dirty="0"/>
              <a:t>Ex performance review: “we were outside of the 98</a:t>
            </a:r>
            <a:r>
              <a:rPr lang="en-US" baseline="30000" dirty="0"/>
              <a:t>th</a:t>
            </a:r>
            <a:r>
              <a:rPr lang="en-US" dirty="0"/>
              <a:t> percentile of one of our third cluster transitions; why?”</a:t>
            </a:r>
          </a:p>
        </p:txBody>
      </p:sp>
      <p:pic>
        <p:nvPicPr>
          <p:cNvPr id="11" name="Picture 10" descr="A picture containing computer&#10;&#10;Description automatically generated">
            <a:extLst>
              <a:ext uri="{FF2B5EF4-FFF2-40B4-BE49-F238E27FC236}">
                <a16:creationId xmlns:a16="http://schemas.microsoft.com/office/drawing/2014/main" id="{12055198-1ACD-4D77-A70F-BF8B2226E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" t="10286" r="1323" b="6442"/>
          <a:stretch/>
        </p:blipFill>
        <p:spPr>
          <a:xfrm>
            <a:off x="567265" y="65247"/>
            <a:ext cx="4534517" cy="39945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AF734C-487F-4112-8397-BACBF24081A9}"/>
              </a:ext>
            </a:extLst>
          </p:cNvPr>
          <p:cNvSpPr/>
          <p:nvPr/>
        </p:nvSpPr>
        <p:spPr>
          <a:xfrm>
            <a:off x="4080933" y="64829"/>
            <a:ext cx="8026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en-US" sz="2400" dirty="0"/>
              <a:t>III. Forecasting on “rolled up” clusters (product groups rolled into 3 categories)</a:t>
            </a:r>
          </a:p>
        </p:txBody>
      </p:sp>
    </p:spTree>
    <p:extLst>
      <p:ext uri="{BB962C8B-B14F-4D97-AF65-F5344CB8AC3E}">
        <p14:creationId xmlns:p14="http://schemas.microsoft.com/office/powerpoint/2010/main" val="3492777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9F9A68-8D95-4951-AC41-4D180593C74A}"/>
              </a:ext>
            </a:extLst>
          </p:cNvPr>
          <p:cNvSpPr/>
          <p:nvPr/>
        </p:nvSpPr>
        <p:spPr>
          <a:xfrm>
            <a:off x="3048000" y="301933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8989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BE8B514-C5F4-4FB0-9512-662B22508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05" y="455082"/>
            <a:ext cx="6402917" cy="6402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AAB9B0-2F1C-469A-B028-C6ECD3930887}"/>
              </a:ext>
            </a:extLst>
          </p:cNvPr>
          <p:cNvSpPr txBox="1"/>
          <p:nvPr/>
        </p:nvSpPr>
        <p:spPr>
          <a:xfrm>
            <a:off x="7171267" y="2113829"/>
            <a:ext cx="54070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Resulting transition profile from abort algorithm removes throw-outs (special causes) and reveals true distributions (common causes)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779C9D-6296-41D0-A398-6931DF8E4F24}"/>
              </a:ext>
            </a:extLst>
          </p:cNvPr>
          <p:cNvSpPr txBox="1"/>
          <p:nvPr/>
        </p:nvSpPr>
        <p:spPr>
          <a:xfrm>
            <a:off x="202675" y="-82093"/>
            <a:ext cx="341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II. Abort (Punt) Algorithm</a:t>
            </a:r>
          </a:p>
        </p:txBody>
      </p:sp>
    </p:spTree>
    <p:extLst>
      <p:ext uri="{BB962C8B-B14F-4D97-AF65-F5344CB8AC3E}">
        <p14:creationId xmlns:p14="http://schemas.microsoft.com/office/powerpoint/2010/main" val="3441460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FAB1B9E-F923-4E6F-95E7-DC568E722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r="35185" b="24074"/>
          <a:stretch/>
        </p:blipFill>
        <p:spPr>
          <a:xfrm>
            <a:off x="232834" y="614456"/>
            <a:ext cx="5329765" cy="5382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A3A628-7D77-403E-BFAD-D02DFDDA33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2" t="4827"/>
          <a:stretch/>
        </p:blipFill>
        <p:spPr>
          <a:xfrm>
            <a:off x="5980746" y="637482"/>
            <a:ext cx="2163438" cy="497240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E9A396-D0BC-42C8-9949-0B549CB7D1E8}"/>
              </a:ext>
            </a:extLst>
          </p:cNvPr>
          <p:cNvCxnSpPr>
            <a:cxnSpLocks/>
          </p:cNvCxnSpPr>
          <p:nvPr/>
        </p:nvCxnSpPr>
        <p:spPr>
          <a:xfrm flipH="1">
            <a:off x="1854188" y="870167"/>
            <a:ext cx="38112" cy="4507032"/>
          </a:xfrm>
          <a:prstGeom prst="line">
            <a:avLst/>
          </a:pr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6B3853-047E-4D9B-A20C-AAEF4455266A}"/>
              </a:ext>
            </a:extLst>
          </p:cNvPr>
          <p:cNvCxnSpPr>
            <a:cxnSpLocks/>
          </p:cNvCxnSpPr>
          <p:nvPr/>
        </p:nvCxnSpPr>
        <p:spPr>
          <a:xfrm>
            <a:off x="1058320" y="4395496"/>
            <a:ext cx="4445013" cy="0"/>
          </a:xfrm>
          <a:prstGeom prst="line">
            <a:avLst/>
          </a:pr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DAB5F4-BCAB-4F0F-A314-37327581A99F}"/>
              </a:ext>
            </a:extLst>
          </p:cNvPr>
          <p:cNvSpPr txBox="1"/>
          <p:nvPr/>
        </p:nvSpPr>
        <p:spPr>
          <a:xfrm>
            <a:off x="8803631" y="614456"/>
            <a:ext cx="28935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1600" dirty="0"/>
              <a:t>Low median, tight distribution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600" dirty="0"/>
              <a:t>Low median, broad distribution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600" dirty="0"/>
              <a:t>High median, tight distribution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600" dirty="0"/>
              <a:t>High median, broad distribution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7290D-846E-46D5-8DD8-EB67804D0EE2}"/>
              </a:ext>
            </a:extLst>
          </p:cNvPr>
          <p:cNvSpPr txBox="1"/>
          <p:nvPr/>
        </p:nvSpPr>
        <p:spPr>
          <a:xfrm>
            <a:off x="1048152" y="5020776"/>
            <a:ext cx="314981" cy="3485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E7F193-10BD-4880-99AF-1E183621FE57}"/>
              </a:ext>
            </a:extLst>
          </p:cNvPr>
          <p:cNvSpPr txBox="1"/>
          <p:nvPr/>
        </p:nvSpPr>
        <p:spPr>
          <a:xfrm>
            <a:off x="1058320" y="835864"/>
            <a:ext cx="45721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II.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D79AF2-9949-4219-BA2B-5EA13EE36FA0}"/>
              </a:ext>
            </a:extLst>
          </p:cNvPr>
          <p:cNvSpPr txBox="1"/>
          <p:nvPr/>
        </p:nvSpPr>
        <p:spPr>
          <a:xfrm>
            <a:off x="5090086" y="5020776"/>
            <a:ext cx="45721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III.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9D6120-BDF4-4703-A9B9-0FA5470E0FD9}"/>
              </a:ext>
            </a:extLst>
          </p:cNvPr>
          <p:cNvSpPr txBox="1"/>
          <p:nvPr/>
        </p:nvSpPr>
        <p:spPr>
          <a:xfrm>
            <a:off x="5102303" y="835864"/>
            <a:ext cx="45721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IV.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EACA39-F157-4978-9B43-FAD20FD4EC87}"/>
              </a:ext>
            </a:extLst>
          </p:cNvPr>
          <p:cNvSpPr txBox="1"/>
          <p:nvPr/>
        </p:nvSpPr>
        <p:spPr>
          <a:xfrm>
            <a:off x="202675" y="-82093"/>
            <a:ext cx="6452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III. Forecasting on Quadrants – Grouping by Family</a:t>
            </a:r>
          </a:p>
        </p:txBody>
      </p:sp>
    </p:spTree>
    <p:extLst>
      <p:ext uri="{BB962C8B-B14F-4D97-AF65-F5344CB8AC3E}">
        <p14:creationId xmlns:p14="http://schemas.microsoft.com/office/powerpoint/2010/main" val="3405026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FAB1B9E-F923-4E6F-95E7-DC568E722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30" b="22691"/>
          <a:stretch/>
        </p:blipFill>
        <p:spPr>
          <a:xfrm>
            <a:off x="67737" y="614456"/>
            <a:ext cx="5435596" cy="537337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E9A396-D0BC-42C8-9949-0B549CB7D1E8}"/>
              </a:ext>
            </a:extLst>
          </p:cNvPr>
          <p:cNvCxnSpPr>
            <a:cxnSpLocks/>
          </p:cNvCxnSpPr>
          <p:nvPr/>
        </p:nvCxnSpPr>
        <p:spPr>
          <a:xfrm flipH="1">
            <a:off x="1854188" y="850287"/>
            <a:ext cx="38112" cy="4507032"/>
          </a:xfrm>
          <a:prstGeom prst="line">
            <a:avLst/>
          </a:pr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6B3853-047E-4D9B-A20C-AAEF4455266A}"/>
              </a:ext>
            </a:extLst>
          </p:cNvPr>
          <p:cNvCxnSpPr>
            <a:cxnSpLocks/>
          </p:cNvCxnSpPr>
          <p:nvPr/>
        </p:nvCxnSpPr>
        <p:spPr>
          <a:xfrm>
            <a:off x="1068260" y="4395496"/>
            <a:ext cx="4378430" cy="0"/>
          </a:xfrm>
          <a:prstGeom prst="line">
            <a:avLst/>
          </a:pr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DAB5F4-BCAB-4F0F-A314-37327581A99F}"/>
              </a:ext>
            </a:extLst>
          </p:cNvPr>
          <p:cNvSpPr txBox="1"/>
          <p:nvPr/>
        </p:nvSpPr>
        <p:spPr>
          <a:xfrm>
            <a:off x="8803631" y="614456"/>
            <a:ext cx="28935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1600" dirty="0"/>
              <a:t>Low median, tight distribution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600" dirty="0"/>
              <a:t>Low median, broad distribution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600" dirty="0"/>
              <a:t>High median, tight distribution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600" dirty="0"/>
              <a:t>High median, broad distribution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7290D-846E-46D5-8DD8-EB67804D0EE2}"/>
              </a:ext>
            </a:extLst>
          </p:cNvPr>
          <p:cNvSpPr txBox="1"/>
          <p:nvPr/>
        </p:nvSpPr>
        <p:spPr>
          <a:xfrm>
            <a:off x="1048152" y="5020776"/>
            <a:ext cx="314981" cy="3485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E7F193-10BD-4880-99AF-1E183621FE57}"/>
              </a:ext>
            </a:extLst>
          </p:cNvPr>
          <p:cNvSpPr txBox="1"/>
          <p:nvPr/>
        </p:nvSpPr>
        <p:spPr>
          <a:xfrm>
            <a:off x="1058320" y="835864"/>
            <a:ext cx="45721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II.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D79AF2-9949-4219-BA2B-5EA13EE36FA0}"/>
              </a:ext>
            </a:extLst>
          </p:cNvPr>
          <p:cNvSpPr txBox="1"/>
          <p:nvPr/>
        </p:nvSpPr>
        <p:spPr>
          <a:xfrm>
            <a:off x="4996960" y="5020776"/>
            <a:ext cx="45721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III.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9D6120-BDF4-4703-A9B9-0FA5470E0FD9}"/>
              </a:ext>
            </a:extLst>
          </p:cNvPr>
          <p:cNvSpPr txBox="1"/>
          <p:nvPr/>
        </p:nvSpPr>
        <p:spPr>
          <a:xfrm>
            <a:off x="4979537" y="835864"/>
            <a:ext cx="45721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IV.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B14837-9DF1-4D95-AA18-384B7CBE2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08" t="4498"/>
          <a:stretch/>
        </p:blipFill>
        <p:spPr>
          <a:xfrm>
            <a:off x="5980109" y="614456"/>
            <a:ext cx="2177573" cy="49954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0A3FBDD-1457-478A-BDB0-A73F488755E9}"/>
              </a:ext>
            </a:extLst>
          </p:cNvPr>
          <p:cNvSpPr txBox="1"/>
          <p:nvPr/>
        </p:nvSpPr>
        <p:spPr>
          <a:xfrm>
            <a:off x="202675" y="-82093"/>
            <a:ext cx="6452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III. Forecasting on Quadrants – Grouping by Family</a:t>
            </a:r>
          </a:p>
        </p:txBody>
      </p:sp>
    </p:spTree>
    <p:extLst>
      <p:ext uri="{BB962C8B-B14F-4D97-AF65-F5344CB8AC3E}">
        <p14:creationId xmlns:p14="http://schemas.microsoft.com/office/powerpoint/2010/main" val="333793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17985</TotalTime>
  <Words>1176</Words>
  <Application>Microsoft Office PowerPoint</Application>
  <PresentationFormat>Widescreen</PresentationFormat>
  <Paragraphs>116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Corian – Primary 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Wesley Beckner</dc:creator>
  <cp:lastModifiedBy>Wesley A Beckner</cp:lastModifiedBy>
  <cp:revision>86</cp:revision>
  <dcterms:created xsi:type="dcterms:W3CDTF">2019-09-13T19:05:36Z</dcterms:created>
  <dcterms:modified xsi:type="dcterms:W3CDTF">2020-04-13T10:27:25Z</dcterms:modified>
</cp:coreProperties>
</file>